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2" r:id="rId3"/>
    <p:sldMasterId id="2147483670" r:id="rId4"/>
    <p:sldMasterId id="2147483678" r:id="rId5"/>
    <p:sldMasterId id="2147483686" r:id="rId6"/>
    <p:sldMasterId id="2147483694" r:id="rId7"/>
    <p:sldMasterId id="2147483707" r:id="rId8"/>
    <p:sldMasterId id="2147483712" r:id="rId9"/>
    <p:sldMasterId id="2147483718" r:id="rId10"/>
    <p:sldMasterId id="2147483724" r:id="rId11"/>
    <p:sldMasterId id="2147483730" r:id="rId12"/>
  </p:sldMasterIdLst>
  <p:notesMasterIdLst>
    <p:notesMasterId r:id="rId22"/>
  </p:notesMasterIdLst>
  <p:handoutMasterIdLst>
    <p:handoutMasterId r:id="rId23"/>
  </p:handoutMasterIdLst>
  <p:sldIdLst>
    <p:sldId id="399" r:id="rId13"/>
    <p:sldId id="413" r:id="rId14"/>
    <p:sldId id="420" r:id="rId15"/>
    <p:sldId id="421" r:id="rId16"/>
    <p:sldId id="450" r:id="rId17"/>
    <p:sldId id="454" r:id="rId18"/>
    <p:sldId id="451" r:id="rId19"/>
    <p:sldId id="452" r:id="rId20"/>
    <p:sldId id="453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e, Mark (ANF)" initials="FM" lastIdx="8" clrIdx="0"/>
  <p:cmAuthor id="7" name=" Elizabeth Kelley" initials="EDK" lastIdx="47" clrIdx="7"/>
  <p:cmAuthor id="1" name="Sanchez, Natalie (ANF)" initials="SN(" lastIdx="0" clrIdx="1"/>
  <p:cmAuthor id="8" name=" Scott Taberner" initials="SET" lastIdx="29" clrIdx="8"/>
  <p:cmAuthor id="2" name="O'Malley, Helen (ANF)" initials="OH" lastIdx="1" clrIdx="2"/>
  <p:cmAuthor id="9" name=" AEM" initials=" AEM" lastIdx="8" clrIdx="9"/>
  <p:cmAuthor id="3" name=" " initials=" " lastIdx="14" clrIdx="3"/>
  <p:cmAuthor id="4" name=" Leslie Darcy" initials="LD" lastIdx="25" clrIdx="4"/>
  <p:cmAuthor id="5" name="SH" initials="SH" lastIdx="0" clrIdx="5"/>
  <p:cmAuthor id="6" name="ANF" initials="ANF" lastIdx="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003366"/>
    <a:srgbClr val="FF6600"/>
    <a:srgbClr val="FFFA00"/>
    <a:srgbClr val="FFFF99"/>
    <a:srgbClr val="CCECFF"/>
    <a:srgbClr val="6699FF"/>
    <a:srgbClr val="888BF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娣辫壊鏍峰紡 1 - 寮鸿皟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涓害鏍峰紡 4 - 寮鸿皟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5" autoAdjust="0"/>
    <p:restoredTop sz="97322" autoAdjust="0"/>
  </p:normalViewPr>
  <p:slideViewPr>
    <p:cSldViewPr>
      <p:cViewPr varScale="1">
        <p:scale>
          <a:sx n="80" d="100"/>
          <a:sy n="80" d="100"/>
        </p:scale>
        <p:origin x="9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7842"/>
    </p:cViewPr>
  </p:sorterViewPr>
  <p:notesViewPr>
    <p:cSldViewPr>
      <p:cViewPr varScale="1">
        <p:scale>
          <a:sx n="84" d="100"/>
          <a:sy n="84" d="100"/>
        </p:scale>
        <p:origin x="-3756" y="-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s, Kathy (DMH)" userId="075428f9-f49d-4a9c-8d05-16954112cf1d" providerId="ADAL" clId="{DE5ED0E5-C079-4C29-9E86-BA0D1AE515F6}"/>
    <pc:docChg chg="modSld">
      <pc:chgData name="Sanders, Kathy (DMH)" userId="075428f9-f49d-4a9c-8d05-16954112cf1d" providerId="ADAL" clId="{DE5ED0E5-C079-4C29-9E86-BA0D1AE515F6}" dt="2023-01-30T14:59:53.677" v="0" actId="113"/>
      <pc:docMkLst>
        <pc:docMk/>
      </pc:docMkLst>
      <pc:sldChg chg="modSp mod">
        <pc:chgData name="Sanders, Kathy (DMH)" userId="075428f9-f49d-4a9c-8d05-16954112cf1d" providerId="ADAL" clId="{DE5ED0E5-C079-4C29-9E86-BA0D1AE515F6}" dt="2023-01-30T14:59:53.677" v="0" actId="113"/>
        <pc:sldMkLst>
          <pc:docMk/>
          <pc:sldMk cId="2237579997" sldId="421"/>
        </pc:sldMkLst>
        <pc:spChg chg="mod">
          <ac:chgData name="Sanders, Kathy (DMH)" userId="075428f9-f49d-4a9c-8d05-16954112cf1d" providerId="ADAL" clId="{DE5ED0E5-C079-4C29-9E86-BA0D1AE515F6}" dt="2023-01-30T14:59:53.677" v="0" actId="113"/>
          <ac:spMkLst>
            <pc:docMk/>
            <pc:sldMk cId="2237579997" sldId="42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3043979" cy="465773"/>
          </a:xfrm>
          <a:prstGeom prst="rect">
            <a:avLst/>
          </a:prstGeom>
        </p:spPr>
        <p:txBody>
          <a:bodyPr vert="horz" lIns="91564" tIns="45783" rIns="91564" bIns="457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8" y="0"/>
            <a:ext cx="3043979" cy="465773"/>
          </a:xfrm>
          <a:prstGeom prst="rect">
            <a:avLst/>
          </a:prstGeom>
        </p:spPr>
        <p:txBody>
          <a:bodyPr vert="horz" lIns="91564" tIns="45783" rIns="91564" bIns="45783" rtlCol="0"/>
          <a:lstStyle>
            <a:lvl1pPr algn="r">
              <a:defRPr sz="1200"/>
            </a:lvl1pPr>
          </a:lstStyle>
          <a:p>
            <a:fld id="{67FC91CD-EC66-4A18-8356-1EE436EAD520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841738"/>
            <a:ext cx="3043979" cy="465773"/>
          </a:xfrm>
          <a:prstGeom prst="rect">
            <a:avLst/>
          </a:prstGeom>
        </p:spPr>
        <p:txBody>
          <a:bodyPr vert="horz" lIns="91564" tIns="45783" rIns="91564" bIns="457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8" y="8841738"/>
            <a:ext cx="3043979" cy="465773"/>
          </a:xfrm>
          <a:prstGeom prst="rect">
            <a:avLst/>
          </a:prstGeom>
        </p:spPr>
        <p:txBody>
          <a:bodyPr vert="horz" lIns="91564" tIns="45783" rIns="91564" bIns="45783" rtlCol="0" anchor="b"/>
          <a:lstStyle>
            <a:lvl1pPr algn="r">
              <a:defRPr sz="1200"/>
            </a:lvl1pPr>
          </a:lstStyle>
          <a:p>
            <a:fld id="{0067DF2E-02ED-4A4C-8E06-6129E718A6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0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3" tIns="46653" rIns="93303" bIns="466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03" tIns="46653" rIns="93303" bIns="46653" rtlCol="0"/>
          <a:lstStyle>
            <a:lvl1pPr algn="r">
              <a:defRPr sz="1200"/>
            </a:lvl1pPr>
          </a:lstStyle>
          <a:p>
            <a:fld id="{EBDB8D75-8256-4DE6-960E-3CB80FF1507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3" tIns="46653" rIns="93303" bIns="466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03" tIns="46653" rIns="93303" bIns="4665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3" tIns="46653" rIns="93303" bIns="466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03" tIns="46653" rIns="93303" bIns="46653" rtlCol="0" anchor="b"/>
          <a:lstStyle>
            <a:lvl1pPr algn="r">
              <a:defRPr sz="1200"/>
            </a:lvl1pPr>
          </a:lstStyle>
          <a:p>
            <a:fld id="{9B3A0E2F-76B9-417E-B0DC-AF868851F6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5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.xml"/><Relationship Id="rId4" Type="http://schemas.openxmlformats.org/officeDocument/2006/relationships/image" Target="../media/image6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.xml"/><Relationship Id="rId4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1.xml"/><Relationship Id="rId4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5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7.xml"/><Relationship Id="rId4" Type="http://schemas.openxmlformats.org/officeDocument/2006/relationships/image" Target="../media/image6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8.xml"/><Relationship Id="rId4" Type="http://schemas.openxmlformats.org/officeDocument/2006/relationships/image" Target="../media/image6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2.xml"/><Relationship Id="rId4" Type="http://schemas.openxmlformats.org/officeDocument/2006/relationships/image" Target="../media/image6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3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44566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 6/5/2017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 6/5/2017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 6/5/2017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 6/5/2017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defTabSz="-635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670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May 19, 2016</a:t>
            </a:r>
          </a:p>
          <a:p>
            <a:r>
              <a:rPr kumimoji="0" lang="en-US" dirty="0"/>
              <a:t>Revised June 25, 2016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>
                <a:solidFill>
                  <a:schemeClr val="accent1">
                    <a:tint val="20000"/>
                  </a:schemeClr>
                </a:solidFill>
              </a:rPr>
              <a:t>Draft 6/5/2017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Draft 6/5/2017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Draft 6/5/2017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Draft 6/5/2017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Draft 6/5/2017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Draft 6/5/2017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Draft 6/5/2017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Draft 6/5/2017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>
                <a:solidFill>
                  <a:schemeClr val="tx1"/>
                </a:solidFill>
              </a:rPr>
              <a:t>Draft 6/5/2017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 6/5/2017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Draft 6/5/2017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Draft 6/5/2017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4" y="228600"/>
            <a:ext cx="8595188" cy="120032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3765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3765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2"/>
            <a:ext cx="7543800" cy="1066800"/>
          </a:xfrm>
          <a:prstGeom prst="rect">
            <a:avLst/>
          </a:prstGeom>
        </p:spPr>
        <p:txBody>
          <a:bodyPr lIns="91402" tIns="45701" rIns="91402" bIns="4570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02" tIns="45701" rIns="91402" bIns="4570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</a:ln>
          <a:effec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199"/>
            <a:ext cx="7239000" cy="685801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itchFamily="18" charset="0"/>
              </a:defRPr>
            </a:lvl1pPr>
            <a:lvl2pPr marL="457200" indent="-457200" algn="l">
              <a:buFont typeface="Arial" charset="0"/>
              <a:buChar char="•"/>
              <a:defRPr>
                <a:solidFill>
                  <a:schemeClr val="tx2"/>
                </a:solidFill>
                <a:latin typeface="Garamond" pitchFamily="18" charset="0"/>
              </a:defRPr>
            </a:lvl2pPr>
            <a:lvl3pPr marL="914400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3pPr>
            <a:lvl4pPr marL="1370965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4pPr>
            <a:lvl5pPr marL="1828165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283845" indent="-283845">
              <a:spcAft>
                <a:spcPts val="600"/>
              </a:spcAft>
              <a:buFont typeface="Wingdings" charset="2"/>
              <a:buChar char="§"/>
              <a:defRPr sz="2400">
                <a:solidFill>
                  <a:schemeClr val="tx2"/>
                </a:solidFill>
                <a:latin typeface="Garamond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</a:ln>
          <a:effec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66802"/>
            <a:ext cx="8229600" cy="5334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20" tIns="182841" rIns="91420" bIns="1828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4" y="228600"/>
            <a:ext cx="8595188" cy="120032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3765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3765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2"/>
            <a:ext cx="7543800" cy="1066800"/>
          </a:xfrm>
          <a:prstGeom prst="rect">
            <a:avLst/>
          </a:prstGeom>
        </p:spPr>
        <p:txBody>
          <a:bodyPr lIns="91402" tIns="45701" rIns="91402" bIns="4570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02" tIns="45701" rIns="91402" bIns="4570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</a:ln>
          <a:effec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199"/>
            <a:ext cx="7239000" cy="685801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itchFamily="18" charset="0"/>
              </a:defRPr>
            </a:lvl1pPr>
            <a:lvl2pPr marL="457200" indent="-457200" algn="l">
              <a:buFont typeface="Arial" charset="0"/>
              <a:buChar char="•"/>
              <a:defRPr>
                <a:solidFill>
                  <a:schemeClr val="tx2"/>
                </a:solidFill>
                <a:latin typeface="Garamond" pitchFamily="18" charset="0"/>
              </a:defRPr>
            </a:lvl2pPr>
            <a:lvl3pPr marL="914400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3pPr>
            <a:lvl4pPr marL="1370965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4pPr>
            <a:lvl5pPr marL="1828165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283845" indent="-283845">
              <a:spcAft>
                <a:spcPts val="600"/>
              </a:spcAft>
              <a:buFont typeface="Wingdings" charset="2"/>
              <a:buChar char="§"/>
              <a:defRPr sz="2400">
                <a:solidFill>
                  <a:schemeClr val="tx2"/>
                </a:solidFill>
                <a:latin typeface="Garamond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</a:ln>
          <a:effec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66802"/>
            <a:ext cx="8229600" cy="5334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20" tIns="182841" rIns="91420" bIns="1828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2" y="228600"/>
            <a:ext cx="8595188" cy="120032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3765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3765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0"/>
            <a:ext cx="7543800" cy="1066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</a:ln>
          <a:effec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200"/>
            <a:ext cx="7239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itchFamily="18" charset="0"/>
              </a:defRPr>
            </a:lvl1pPr>
            <a:lvl2pPr marL="457200" indent="-457200" algn="l">
              <a:buFont typeface="Arial" charset="0"/>
              <a:buChar char="•"/>
              <a:defRPr>
                <a:solidFill>
                  <a:schemeClr val="tx2"/>
                </a:solidFill>
                <a:latin typeface="Garamond" pitchFamily="18" charset="0"/>
              </a:defRPr>
            </a:lvl2pPr>
            <a:lvl3pPr marL="914400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3pPr>
            <a:lvl4pPr marL="1371600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4pPr>
            <a:lvl5pPr marL="1828800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anchor="ctr"/>
          <a:lstStyle>
            <a:lvl1pPr marL="284480" indent="-284480">
              <a:spcAft>
                <a:spcPts val="600"/>
              </a:spcAft>
              <a:buFont typeface="Wingdings" charset="2"/>
              <a:buChar char="§"/>
              <a:defRPr sz="2400">
                <a:solidFill>
                  <a:schemeClr val="tx2"/>
                </a:solidFill>
                <a:latin typeface="Garamond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</a:ln>
          <a:effec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 marL="171450" indent="-171450">
              <a:buFont typeface="Wingdings" charset="2"/>
              <a:buChar char="§"/>
              <a:defRPr sz="1600"/>
            </a:lvl1pPr>
            <a:lvl2pPr marL="628650" indent="-171450">
              <a:defRPr sz="1400"/>
            </a:lvl2pPr>
            <a:lvl3pPr marL="1085850" indent="-171450">
              <a:buFont typeface="Wingdings" charset="2"/>
              <a:buChar char="§"/>
              <a:defRPr sz="1200"/>
            </a:lvl3pPr>
            <a:lvl4pPr marL="1543050" indent="-171450">
              <a:defRPr sz="1100"/>
            </a:lvl4pPr>
            <a:lvl5pPr marL="1943100" indent="-114300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2" y="228600"/>
            <a:ext cx="8595188" cy="120032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3765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3765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0"/>
            <a:ext cx="7543800" cy="1066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</a:ln>
          <a:effec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200"/>
            <a:ext cx="7239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itchFamily="18" charset="0"/>
              </a:defRPr>
            </a:lvl1pPr>
            <a:lvl2pPr marL="457200" indent="-457200" algn="l">
              <a:buFont typeface="Arial" charset="0"/>
              <a:buChar char="•"/>
              <a:defRPr>
                <a:solidFill>
                  <a:schemeClr val="tx2"/>
                </a:solidFill>
                <a:latin typeface="Garamond" pitchFamily="18" charset="0"/>
              </a:defRPr>
            </a:lvl2pPr>
            <a:lvl3pPr marL="914400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3pPr>
            <a:lvl4pPr marL="1371600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4pPr>
            <a:lvl5pPr marL="1828800" indent="0" algn="ctr">
              <a:buNone/>
              <a:defRPr>
                <a:solidFill>
                  <a:schemeClr val="tx2"/>
                </a:solidFill>
                <a:latin typeface="Garamond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anchor="ctr"/>
          <a:lstStyle>
            <a:lvl1pPr marL="284480" indent="-284480">
              <a:spcAft>
                <a:spcPts val="600"/>
              </a:spcAft>
              <a:buFont typeface="Wingdings" charset="2"/>
              <a:buChar char="§"/>
              <a:defRPr sz="2400">
                <a:solidFill>
                  <a:schemeClr val="tx2"/>
                </a:solidFill>
                <a:latin typeface="Garamond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</a:ln>
          <a:effec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3765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63.xml"/><Relationship Id="rId7" Type="http://schemas.openxmlformats.org/officeDocument/2006/relationships/tags" Target="../tags/tag2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6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68.xml"/><Relationship Id="rId7" Type="http://schemas.openxmlformats.org/officeDocument/2006/relationships/tags" Target="../tags/tag2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6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5.xml"/><Relationship Id="rId10" Type="http://schemas.openxmlformats.org/officeDocument/2006/relationships/tags" Target="../tags/tag35.xml"/><Relationship Id="rId4" Type="http://schemas.openxmlformats.org/officeDocument/2006/relationships/slideLayout" Target="../slideLayouts/slideLayout74.xml"/><Relationship Id="rId9" Type="http://schemas.openxmlformats.org/officeDocument/2006/relationships/tags" Target="../tags/tag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0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7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5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ags" Target="../tags/tag13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58.xml"/><Relationship Id="rId7" Type="http://schemas.openxmlformats.org/officeDocument/2006/relationships/tags" Target="../tags/tag1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9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6038" rIns="45720" bIns="4603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79248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 anchor="b">
            <a:spAutoFit/>
          </a:bodyPr>
          <a:lstStyle/>
          <a:p>
            <a:pPr marL="538480" indent="-5384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480" indent="-53848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hf hdr="0" dt="0"/>
  <p:txStyles>
    <p:titleStyle>
      <a:lvl1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2pPr>
      <a:lvl3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3pPr>
      <a:lvl4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4pPr>
      <a:lvl5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5pPr>
      <a:lvl6pPr marL="4572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6pPr>
      <a:lvl7pPr marL="9144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7pPr>
      <a:lvl8pPr marL="13716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8pPr>
      <a:lvl9pPr marL="18288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0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</a:ln>
          <a:effec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6627912"/>
            <a:ext cx="22860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C2D83"/>
                </a:solidFill>
                <a:cs typeface="Arial" charset="0"/>
              </a:rPr>
              <a:t>Health Policy Commission | </a:t>
            </a:r>
            <a:fld id="{A5227E9D-7D62-4008-BFCE-C7B8B3FEB975}" type="slidenum">
              <a:rPr lang="en-US" sz="1000" dirty="0">
                <a:solidFill>
                  <a:srgbClr val="0C2D83"/>
                </a:solidFill>
                <a:cs typeface="Arial" charset="0"/>
              </a:rPr>
              <a:t>‹#›</a:t>
            </a:fld>
            <a:endParaRPr lang="en-US" sz="1000" dirty="0">
              <a:solidFill>
                <a:srgbClr val="0C2D83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hf hd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0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</a:ln>
          <a:effec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6627912"/>
            <a:ext cx="22860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C2D83"/>
                </a:solidFill>
                <a:cs typeface="Arial" charset="0"/>
              </a:rPr>
              <a:t>Health Policy  Commission | </a:t>
            </a:r>
            <a:fld id="{A5227E9D-7D62-4008-BFCE-C7B8B3FEB975}" type="slidenum">
              <a:rPr lang="en-US" sz="1000" dirty="0" smtClean="0">
                <a:solidFill>
                  <a:srgbClr val="0C2D83"/>
                </a:solidFill>
                <a:cs typeface="Arial" charset="0"/>
              </a:rPr>
              <a:t>‹#›</a:t>
            </a:fld>
            <a:endParaRPr lang="en-US" sz="1000" dirty="0">
              <a:solidFill>
                <a:srgbClr val="0C2D83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6038" rIns="45720" bIns="4603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 anchor="b">
            <a:spAutoFit/>
          </a:bodyPr>
          <a:lstStyle/>
          <a:p>
            <a:pPr marL="538480" indent="-5384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480" indent="-53848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553200"/>
            <a:ext cx="1066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ransition/>
  <p:hf hdr="0" dt="0"/>
  <p:txStyles>
    <p:titleStyle>
      <a:lvl1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2pPr>
      <a:lvl3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3pPr>
      <a:lvl4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4pPr>
      <a:lvl5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5pPr>
      <a:lvl6pPr marL="4572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6pPr>
      <a:lvl7pPr marL="9144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7pPr>
      <a:lvl8pPr marL="13716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8pPr>
      <a:lvl9pPr marL="18288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0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6038" rIns="45720" bIns="4603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 anchor="b">
            <a:spAutoFit/>
          </a:bodyPr>
          <a:lstStyle/>
          <a:p>
            <a:pPr marL="538480" indent="-5384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480" indent="-53848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01000" y="6537324"/>
            <a:ext cx="1066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/>
  <p:hf hdr="0" dt="0"/>
  <p:txStyles>
    <p:titleStyle>
      <a:lvl1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2pPr>
      <a:lvl3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3pPr>
      <a:lvl4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4pPr>
      <a:lvl5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5pPr>
      <a:lvl6pPr marL="4572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6pPr>
      <a:lvl7pPr marL="9144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7pPr>
      <a:lvl8pPr marL="13716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8pPr>
      <a:lvl9pPr marL="18288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6038" rIns="45720" bIns="4603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 anchor="b">
            <a:spAutoFit/>
          </a:bodyPr>
          <a:lstStyle/>
          <a:p>
            <a:pPr marL="538480" indent="-5384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480" indent="-53848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924800" y="6553200"/>
            <a:ext cx="1066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 bwMode="auto">
          <a:xfrm>
            <a:off x="406400" y="6507162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Draft 6/5/2017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/>
  <p:hf hdr="0" dt="0"/>
  <p:txStyles>
    <p:titleStyle>
      <a:lvl1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2pPr>
      <a:lvl3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3pPr>
      <a:lvl4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4pPr>
      <a:lvl5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5pPr>
      <a:lvl6pPr marL="4572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6pPr>
      <a:lvl7pPr marL="9144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7pPr>
      <a:lvl8pPr marL="13716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8pPr>
      <a:lvl9pPr marL="18288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6038" rIns="45720" bIns="4603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 anchor="b">
            <a:spAutoFit/>
          </a:bodyPr>
          <a:lstStyle/>
          <a:p>
            <a:pPr marL="538480" indent="-5384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480" indent="-53848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924800" y="6445249"/>
            <a:ext cx="1066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ransition/>
  <p:hf hdr="0" dt="0"/>
  <p:txStyles>
    <p:titleStyle>
      <a:lvl1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2pPr>
      <a:lvl3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3pPr>
      <a:lvl4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4pPr>
      <a:lvl5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5pPr>
      <a:lvl6pPr marL="4572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6pPr>
      <a:lvl7pPr marL="9144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7pPr>
      <a:lvl8pPr marL="13716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8pPr>
      <a:lvl9pPr marL="18288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6038" rIns="45720" bIns="4603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 anchor="b">
            <a:spAutoFit/>
          </a:bodyPr>
          <a:lstStyle/>
          <a:p>
            <a:pPr marL="538480" indent="-5384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480" indent="-53848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9248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ransition/>
  <p:hf hdr="0" dt="0"/>
  <p:txStyles>
    <p:titleStyle>
      <a:lvl1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2pPr>
      <a:lvl3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3pPr>
      <a:lvl4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4pPr>
      <a:lvl5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5pPr>
      <a:lvl6pPr marL="4572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6pPr>
      <a:lvl7pPr marL="9144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7pPr>
      <a:lvl8pPr marL="13716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8pPr>
      <a:lvl9pPr marL="18288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6038" rIns="45720" bIns="4603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 anchor="b">
            <a:spAutoFit/>
          </a:bodyPr>
          <a:lstStyle/>
          <a:p>
            <a:pPr marL="538480" indent="-5384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480" indent="-53848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ransition/>
  <p:hf hdr="0" dt="0"/>
  <p:txStyles>
    <p:titleStyle>
      <a:lvl1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2pPr>
      <a:lvl3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3pPr>
      <a:lvl4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4pPr>
      <a:lvl5pPr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rgbClr val="FFC000"/>
          </a:solidFill>
          <a:latin typeface="Arial" charset="0"/>
        </a:defRPr>
      </a:lvl5pPr>
      <a:lvl6pPr marL="4572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6pPr>
      <a:lvl7pPr marL="9144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7pPr>
      <a:lvl8pPr marL="13716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8pPr>
      <a:lvl9pPr marL="1828800" algn="l" defTabSz="-635" rtl="0" eaLnBrk="0" fontAlgn="base" hangingPunct="0">
        <a:spcBef>
          <a:spcPct val="20000"/>
        </a:spcBef>
        <a:spcAft>
          <a:spcPct val="0"/>
        </a:spcAft>
        <a:tabLst>
          <a:tab pos="915670" algn="l"/>
        </a:tabLs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Draft 6/5/2017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2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</a:ln>
          <a:effectLst/>
        </p:spPr>
        <p:txBody>
          <a:bodyPr rot="0" vert="horz" wrap="square" lIns="36554" tIns="36554" rIns="36554" bIns="36554" anchor="t" anchorCtr="0" upright="1">
            <a:noAutofit/>
          </a:bodyPr>
          <a:lstStyle/>
          <a:p>
            <a:pPr defTabSz="91376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2" y="6627912"/>
            <a:ext cx="2286001" cy="157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3765"/>
            <a:r>
              <a:rPr lang="en-US" sz="1000" dirty="0">
                <a:solidFill>
                  <a:srgbClr val="0C2D83"/>
                </a:solidFill>
                <a:cs typeface="Arial" charset="0"/>
              </a:rPr>
              <a:t>Health Policy  Commission | </a:t>
            </a:r>
            <a:fld id="{A5227E9D-7D62-4008-BFCE-C7B8B3FEB975}" type="slidenum">
              <a:rPr lang="en-US" sz="1000" dirty="0" smtClean="0">
                <a:solidFill>
                  <a:srgbClr val="0C2D83"/>
                </a:solidFill>
                <a:cs typeface="Arial" charset="0"/>
              </a:rPr>
              <a:t>‹#›</a:t>
            </a:fld>
            <a:endParaRPr lang="en-US" sz="1000" dirty="0">
              <a:solidFill>
                <a:srgbClr val="0C2D83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hf hd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defTabSz="913765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6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2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</a:ln>
          <a:effectLst/>
        </p:spPr>
        <p:txBody>
          <a:bodyPr rot="0" vert="horz" wrap="square" lIns="36554" tIns="36554" rIns="36554" bIns="36554" anchor="t" anchorCtr="0" upright="1">
            <a:noAutofit/>
          </a:bodyPr>
          <a:lstStyle/>
          <a:p>
            <a:pPr defTabSz="91376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2" y="6627912"/>
            <a:ext cx="2286001" cy="157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3765"/>
            <a:r>
              <a:rPr lang="en-US" sz="1000" dirty="0">
                <a:solidFill>
                  <a:srgbClr val="0C2D83"/>
                </a:solidFill>
                <a:cs typeface="Arial" charset="0"/>
              </a:rPr>
              <a:t>Health Policy  Commission | </a:t>
            </a:r>
            <a:fld id="{A5227E9D-7D62-4008-BFCE-C7B8B3FEB975}" type="slidenum">
              <a:rPr lang="en-US" sz="1000" dirty="0" smtClean="0">
                <a:solidFill>
                  <a:srgbClr val="0C2D83"/>
                </a:solidFill>
                <a:cs typeface="Arial" charset="0"/>
              </a:rPr>
              <a:t>‹#›</a:t>
            </a:fld>
            <a:endParaRPr lang="en-US" sz="1000" dirty="0">
              <a:solidFill>
                <a:srgbClr val="0C2D83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defTabSz="913765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6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ubtitle 16"/>
          <p:cNvSpPr>
            <a:spLocks noGrp="1"/>
          </p:cNvSpPr>
          <p:nvPr>
            <p:ph type="subTitle" sz="quarter" idx="1"/>
          </p:nvPr>
        </p:nvSpPr>
        <p:spPr>
          <a:xfrm>
            <a:off x="3436620" y="5289743"/>
            <a:ext cx="5114925" cy="1263457"/>
          </a:xfrm>
        </p:spPr>
        <p:txBody>
          <a:bodyPr lIns="0" rIns="18288">
            <a:normAutofit/>
          </a:bodyPr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Arial" charset="0"/>
                <a:cs typeface="Arial" charset="0"/>
              </a:rPr>
              <a:t>January 30, 2023</a:t>
            </a:r>
          </a:p>
        </p:txBody>
      </p:sp>
      <p:sp>
        <p:nvSpPr>
          <p:cNvPr id="9" name="Title 4"/>
          <p:cNvSpPr txBox="1"/>
          <p:nvPr/>
        </p:nvSpPr>
        <p:spPr>
          <a:xfrm>
            <a:off x="690748" y="2010887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3839687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charset="0"/>
                <a:cs typeface="Arial" charset="0"/>
              </a:rPr>
              <a:t>Expedited Psychiatric Inpatient Admissions (EPIA) Policy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Calibri" panose="020F0502020204030204" pitchFamily="34" charset="0"/>
              </a:rPr>
              <a:t>EPIA</a:t>
            </a:r>
            <a:r>
              <a:rPr lang="en-US" sz="2800" dirty="0">
                <a:latin typeface="Calibri" panose="020F0502020204030204" pitchFamily="34" charset="0"/>
              </a:rPr>
              <a:t>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693" y="1371600"/>
            <a:ext cx="8336280" cy="5181600"/>
          </a:xfrm>
        </p:spPr>
        <p:txBody>
          <a:bodyPr/>
          <a:lstStyle/>
          <a:p>
            <a:pPr>
              <a:buClr>
                <a:srgbClr val="FFCC00"/>
              </a:buClr>
              <a:buSzPct val="75000"/>
            </a:pPr>
            <a:r>
              <a:rPr lang="en-US" dirty="0">
                <a:latin typeface="+mn-lt"/>
                <a:cs typeface="Arial" charset="0"/>
              </a:rPr>
              <a:t>Consensus protocol developed by Stakeholders for an Escalation process to aid the placement of long stay ED Boarders </a:t>
            </a:r>
          </a:p>
          <a:p>
            <a:pPr>
              <a:buClr>
                <a:srgbClr val="FFCC00"/>
              </a:buClr>
              <a:buSzPct val="75000"/>
            </a:pPr>
            <a:r>
              <a:rPr lang="en-US" dirty="0">
                <a:latin typeface="+mn-lt"/>
                <a:cs typeface="Arial" charset="0"/>
              </a:rPr>
              <a:t>Stakeholder group convened by EHS include:</a:t>
            </a:r>
          </a:p>
          <a:p>
            <a:pPr>
              <a:buClr>
                <a:srgbClr val="FFCC00"/>
              </a:buClr>
              <a:buSzPct val="75000"/>
            </a:pPr>
            <a:endParaRPr lang="en-US" b="0" dirty="0">
              <a:latin typeface="+mn-lt"/>
              <a:cs typeface="Arial" charset="0"/>
            </a:endParaRPr>
          </a:p>
          <a:p>
            <a:pPr>
              <a:buClr>
                <a:srgbClr val="FFCC00"/>
              </a:buClr>
              <a:buSzPct val="75000"/>
            </a:pPr>
            <a:endParaRPr lang="en-US" b="0" dirty="0">
              <a:latin typeface="+mn-lt"/>
              <a:cs typeface="Arial" charset="0"/>
            </a:endParaRPr>
          </a:p>
          <a:p>
            <a:pPr>
              <a:buClr>
                <a:srgbClr val="FFCC00"/>
              </a:buClr>
              <a:buSzPct val="75000"/>
            </a:pPr>
            <a:endParaRPr lang="en-US" b="0" dirty="0">
              <a:latin typeface="+mn-lt"/>
              <a:cs typeface="Arial" charset="0"/>
            </a:endParaRPr>
          </a:p>
          <a:p>
            <a:pPr marL="0" indent="0">
              <a:buClr>
                <a:srgbClr val="FFCC00"/>
              </a:buClr>
              <a:buSzPct val="75000"/>
              <a:buNone/>
            </a:pPr>
            <a:endParaRPr lang="en-US" b="0" dirty="0">
              <a:latin typeface="+mn-lt"/>
              <a:cs typeface="Arial" charset="0"/>
            </a:endParaRPr>
          </a:p>
          <a:p>
            <a:pPr marL="0" indent="0">
              <a:buClr>
                <a:srgbClr val="FFCC00"/>
              </a:buClr>
              <a:buSzPct val="75000"/>
              <a:buNone/>
            </a:pPr>
            <a:endParaRPr lang="en-US" b="0" dirty="0">
              <a:latin typeface="+mn-lt"/>
              <a:cs typeface="Arial" charset="0"/>
            </a:endParaRPr>
          </a:p>
          <a:p>
            <a:pPr>
              <a:buClr>
                <a:srgbClr val="FFCC00"/>
              </a:buClr>
              <a:buSzPct val="75000"/>
            </a:pPr>
            <a:endParaRPr lang="en-US" b="0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>
              <a:buClr>
                <a:srgbClr val="FFCC00"/>
              </a:buClr>
              <a:buSzPct val="75000"/>
            </a:pPr>
            <a:endParaRPr lang="en-US" b="0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>
              <a:buClr>
                <a:srgbClr val="FFCC00"/>
              </a:buClr>
              <a:buSzPct val="75000"/>
            </a:pPr>
            <a:endParaRPr lang="en-US" b="0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>
              <a:buClr>
                <a:srgbClr val="FFCC00"/>
              </a:buClr>
              <a:buSzPct val="75000"/>
            </a:pPr>
            <a:endParaRPr lang="en-US" b="0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>
              <a:buClr>
                <a:srgbClr val="FFCC00"/>
              </a:buClr>
              <a:buSzPct val="75000"/>
            </a:pPr>
            <a:endParaRPr lang="en-US" sz="1000" b="0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457" y="3048000"/>
            <a:ext cx="8077200" cy="2308324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pPr marL="228600" indent="-228600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Massachusetts Association of Health Plans (MAHP)</a:t>
            </a:r>
          </a:p>
          <a:p>
            <a:pPr marL="228600" indent="-228600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MassHealth</a:t>
            </a:r>
          </a:p>
          <a:p>
            <a:pPr marL="228600" indent="-228600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Massachusetts Department of Public Health </a:t>
            </a:r>
          </a:p>
          <a:p>
            <a:pPr marL="228600" indent="-228600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Massachusetts Division of Insurance (DOI)</a:t>
            </a:r>
          </a:p>
          <a:p>
            <a:pPr marL="228600" indent="-228600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Massachusetts Health &amp; Hospital Association (MHA) </a:t>
            </a:r>
          </a:p>
          <a:p>
            <a:pPr marL="228600" indent="-228600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Massachusetts Association of Behavioral Health Systems (</a:t>
            </a:r>
            <a:r>
              <a:rPr lang="en-US" sz="1600" b="1" dirty="0" err="1">
                <a:latin typeface="Calibri" pitchFamily="34" charset="0"/>
              </a:rPr>
              <a:t>MABHS</a:t>
            </a:r>
            <a:r>
              <a:rPr lang="en-US" sz="1600" b="1" dirty="0">
                <a:latin typeface="Calibri" pitchFamily="34" charset="0"/>
              </a:rPr>
              <a:t>)</a:t>
            </a:r>
          </a:p>
          <a:p>
            <a:pPr>
              <a:buClr>
                <a:srgbClr val="FFCC00"/>
              </a:buClr>
            </a:pPr>
            <a:endParaRPr lang="en-US" sz="1600" b="1" dirty="0">
              <a:latin typeface="Calibri" pitchFamily="34" charset="0"/>
            </a:endParaRPr>
          </a:p>
          <a:p>
            <a:pPr marL="228600" indent="-228600">
              <a:buClr>
                <a:srgbClr val="FFCC00"/>
              </a:buClr>
              <a:buFont typeface="Arial" charset="0"/>
              <a:buChar char="•"/>
            </a:pPr>
            <a:endParaRPr lang="en-US" sz="1600" b="1" dirty="0">
              <a:latin typeface="Calibri" pitchFamily="34" charset="0"/>
            </a:endParaRPr>
          </a:p>
          <a:p>
            <a:pPr marL="285750" indent="-230505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Blue Cross Blue Shield of Massachusetts</a:t>
            </a:r>
          </a:p>
          <a:p>
            <a:pPr marL="285750" indent="-230505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Massachusetts Behavioral Health Partnership (MBHP) / Beacon Health Options</a:t>
            </a:r>
          </a:p>
          <a:p>
            <a:pPr marL="285750" indent="-230505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Children’s Mental Health Campaign (CMHC)</a:t>
            </a:r>
          </a:p>
          <a:p>
            <a:pPr marL="285750" indent="-230505">
              <a:buClr>
                <a:srgbClr val="FFCC00"/>
              </a:buClr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Participants from individual providers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121400" cy="804862"/>
          </a:xfrm>
        </p:spPr>
        <p:txBody>
          <a:bodyPr/>
          <a:lstStyle/>
          <a:p>
            <a:r>
              <a:rPr lang="en-US" dirty="0"/>
              <a:t>Expedited Psychiatric Inpatient Admission (</a:t>
            </a:r>
            <a:r>
              <a:rPr lang="en-US" dirty="0" err="1"/>
              <a:t>EPIA</a:t>
            </a:r>
            <a:r>
              <a:rPr lang="en-US" dirty="0"/>
              <a:t>)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0139"/>
            <a:ext cx="7924800" cy="5223642"/>
          </a:xfrm>
        </p:spPr>
        <p:txBody>
          <a:bodyPr/>
          <a:lstStyle/>
          <a:p>
            <a:pPr>
              <a:buClr>
                <a:srgbClr val="FFC000"/>
              </a:buClr>
              <a:buSzPct val="75000"/>
            </a:pPr>
            <a:r>
              <a:rPr lang="en-US" sz="2800" dirty="0"/>
              <a:t>Effective Start Date:  February 1, 2018</a:t>
            </a:r>
          </a:p>
          <a:p>
            <a:pPr>
              <a:buClr>
                <a:srgbClr val="FFC000"/>
              </a:buClr>
              <a:buSzPct val="75000"/>
            </a:pPr>
            <a:r>
              <a:rPr lang="en-US" sz="2800" dirty="0"/>
              <a:t>Purpose:</a:t>
            </a:r>
          </a:p>
          <a:p>
            <a:pPr lvl="1">
              <a:buClr>
                <a:srgbClr val="FFCC00"/>
              </a:buClr>
              <a:buSzPct val="80000"/>
            </a:pPr>
            <a:r>
              <a:rPr lang="en-US" dirty="0"/>
              <a:t>Decrease ED boarding for Behavioral Health patients needing inpatient level of care</a:t>
            </a:r>
          </a:p>
          <a:p>
            <a:pPr lvl="1">
              <a:buClr>
                <a:srgbClr val="FFCC00"/>
              </a:buClr>
              <a:buSzPct val="80000"/>
            </a:pPr>
            <a:r>
              <a:rPr lang="en-US" dirty="0"/>
              <a:t>Decrease the </a:t>
            </a:r>
            <a:r>
              <a:rPr lang="en-US" u="sng" dirty="0"/>
              <a:t>length of stay </a:t>
            </a:r>
            <a:r>
              <a:rPr lang="en-US" dirty="0"/>
              <a:t>for ED Boarding individuals</a:t>
            </a:r>
          </a:p>
          <a:p>
            <a:pPr lvl="1">
              <a:buClr>
                <a:srgbClr val="FFCC00"/>
              </a:buClr>
              <a:buSzPct val="80000"/>
            </a:pPr>
            <a:r>
              <a:rPr lang="en-US" dirty="0"/>
              <a:t>Ensure no one is boarding without an advocate</a:t>
            </a:r>
          </a:p>
          <a:p>
            <a:pPr lvl="1">
              <a:buClr>
                <a:srgbClr val="FFCC00"/>
              </a:buClr>
              <a:buSzPct val="80000"/>
            </a:pPr>
            <a:r>
              <a:rPr lang="en-US" dirty="0"/>
              <a:t>Establish baseline and ongoing information about  long stay ED boarders for monitoring and policy purposes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390278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EPIA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8001000" cy="5300662"/>
          </a:xfrm>
        </p:spPr>
        <p:txBody>
          <a:bodyPr/>
          <a:lstStyle/>
          <a:p>
            <a:pPr>
              <a:buClr>
                <a:srgbClr val="FFCC00"/>
              </a:buClr>
              <a:buSzPct val="80000"/>
            </a:pPr>
            <a:r>
              <a:rPr lang="en-US" sz="2400" dirty="0">
                <a:latin typeface="Calibri" panose="020F0502020204030204" pitchFamily="34" charset="0"/>
              </a:rPr>
              <a:t>Acts of 2022, Chapter 177, Section 21 established an </a:t>
            </a:r>
            <a:r>
              <a:rPr lang="en-US" sz="2400" u="sng" dirty="0">
                <a:latin typeface="Calibri" panose="020F0502020204030204" pitchFamily="34" charset="0"/>
              </a:rPr>
              <a:t>EPIA Advisory Council </a:t>
            </a:r>
            <a:r>
              <a:rPr lang="en-US" sz="2400" dirty="0">
                <a:latin typeface="Calibri" panose="020F0502020204030204" pitchFamily="34" charset="0"/>
              </a:rPr>
              <a:t>to monitor, collect data, formulate solutions to identified barriers, and improve EPIA processes through reports to the Legislature</a:t>
            </a:r>
          </a:p>
          <a:p>
            <a:pPr>
              <a:buClr>
                <a:srgbClr val="FFCC00"/>
              </a:buClr>
              <a:buSzPct val="80000"/>
            </a:pPr>
            <a:r>
              <a:rPr lang="en-US" sz="2400" dirty="0">
                <a:latin typeface="Calibri" panose="020F0502020204030204" pitchFamily="34" charset="0"/>
              </a:rPr>
              <a:t>These changes go into effect February 1, 2023</a:t>
            </a:r>
            <a:endParaRPr lang="en-US" b="0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Youth may be escalated at 48 hours of boarding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Those admitted medically and after stabilization require psychiatric inpatient treatment will use this escalation protocol to aid admission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Redcap referral system</a:t>
            </a:r>
          </a:p>
        </p:txBody>
      </p:sp>
    </p:spTree>
    <p:extLst>
      <p:ext uri="{BB962C8B-B14F-4D97-AF65-F5344CB8AC3E}">
        <p14:creationId xmlns:p14="http://schemas.microsoft.com/office/powerpoint/2010/main" val="22375799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 err="1"/>
              <a:t>EPIA</a:t>
            </a:r>
            <a:r>
              <a:rPr lang="en-US" sz="2800" dirty="0"/>
              <a:t> Process Overview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6963" y="1164831"/>
            <a:ext cx="8216037" cy="5388370"/>
            <a:chOff x="546963" y="1164831"/>
            <a:chExt cx="8216037" cy="5010538"/>
          </a:xfrm>
        </p:grpSpPr>
        <p:sp>
          <p:nvSpPr>
            <p:cNvPr id="6" name="Freeform 5"/>
            <p:cNvSpPr/>
            <p:nvPr/>
          </p:nvSpPr>
          <p:spPr>
            <a:xfrm>
              <a:off x="546963" y="1175396"/>
              <a:ext cx="2359671" cy="1415404"/>
            </a:xfrm>
            <a:custGeom>
              <a:avLst/>
              <a:gdLst>
                <a:gd name="connsiteX0" fmla="*/ 0 w 1666229"/>
                <a:gd name="connsiteY0" fmla="*/ 54864 h 548640"/>
                <a:gd name="connsiteX1" fmla="*/ 54864 w 1666229"/>
                <a:gd name="connsiteY1" fmla="*/ 0 h 548640"/>
                <a:gd name="connsiteX2" fmla="*/ 1611365 w 1666229"/>
                <a:gd name="connsiteY2" fmla="*/ 0 h 548640"/>
                <a:gd name="connsiteX3" fmla="*/ 1666229 w 1666229"/>
                <a:gd name="connsiteY3" fmla="*/ 54864 h 548640"/>
                <a:gd name="connsiteX4" fmla="*/ 1666229 w 1666229"/>
                <a:gd name="connsiteY4" fmla="*/ 493776 h 548640"/>
                <a:gd name="connsiteX5" fmla="*/ 1611365 w 1666229"/>
                <a:gd name="connsiteY5" fmla="*/ 548640 h 548640"/>
                <a:gd name="connsiteX6" fmla="*/ 54864 w 1666229"/>
                <a:gd name="connsiteY6" fmla="*/ 548640 h 548640"/>
                <a:gd name="connsiteX7" fmla="*/ 0 w 1666229"/>
                <a:gd name="connsiteY7" fmla="*/ 493776 h 548640"/>
                <a:gd name="connsiteX8" fmla="*/ 0 w 1666229"/>
                <a:gd name="connsiteY8" fmla="*/ 54864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6229" h="548640">
                  <a:moveTo>
                    <a:pt x="0" y="54864"/>
                  </a:moveTo>
                  <a:cubicBezTo>
                    <a:pt x="0" y="24563"/>
                    <a:pt x="24563" y="0"/>
                    <a:pt x="54864" y="0"/>
                  </a:cubicBezTo>
                  <a:lnTo>
                    <a:pt x="1611365" y="0"/>
                  </a:lnTo>
                  <a:cubicBezTo>
                    <a:pt x="1641666" y="0"/>
                    <a:pt x="1666229" y="24563"/>
                    <a:pt x="1666229" y="54864"/>
                  </a:cubicBezTo>
                  <a:lnTo>
                    <a:pt x="1666229" y="493776"/>
                  </a:lnTo>
                  <a:cubicBezTo>
                    <a:pt x="1666229" y="524077"/>
                    <a:pt x="1641666" y="548640"/>
                    <a:pt x="1611365" y="548640"/>
                  </a:cubicBezTo>
                  <a:lnTo>
                    <a:pt x="54864" y="548640"/>
                  </a:lnTo>
                  <a:cubicBezTo>
                    <a:pt x="24563" y="548640"/>
                    <a:pt x="0" y="524077"/>
                    <a:pt x="0" y="493776"/>
                  </a:cubicBezTo>
                  <a:lnTo>
                    <a:pt x="0" y="54864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2098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Calibri" pitchFamily="34" charset="0"/>
                </a:rPr>
                <a:t>0-24 hours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73239" y="1524001"/>
              <a:ext cx="2370561" cy="4632974"/>
            </a:xfrm>
            <a:custGeom>
              <a:avLst/>
              <a:gdLst>
                <a:gd name="connsiteX0" fmla="*/ 0 w 2370561"/>
                <a:gd name="connsiteY0" fmla="*/ 237056 h 4023375"/>
                <a:gd name="connsiteX1" fmla="*/ 237056 w 2370561"/>
                <a:gd name="connsiteY1" fmla="*/ 0 h 4023375"/>
                <a:gd name="connsiteX2" fmla="*/ 2133505 w 2370561"/>
                <a:gd name="connsiteY2" fmla="*/ 0 h 4023375"/>
                <a:gd name="connsiteX3" fmla="*/ 2370561 w 2370561"/>
                <a:gd name="connsiteY3" fmla="*/ 237056 h 4023375"/>
                <a:gd name="connsiteX4" fmla="*/ 2370561 w 2370561"/>
                <a:gd name="connsiteY4" fmla="*/ 3786319 h 4023375"/>
                <a:gd name="connsiteX5" fmla="*/ 2133505 w 2370561"/>
                <a:gd name="connsiteY5" fmla="*/ 4023375 h 4023375"/>
                <a:gd name="connsiteX6" fmla="*/ 237056 w 2370561"/>
                <a:gd name="connsiteY6" fmla="*/ 4023375 h 4023375"/>
                <a:gd name="connsiteX7" fmla="*/ 0 w 2370561"/>
                <a:gd name="connsiteY7" fmla="*/ 3786319 h 4023375"/>
                <a:gd name="connsiteX8" fmla="*/ 0 w 2370561"/>
                <a:gd name="connsiteY8" fmla="*/ 237056 h 402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0561" h="4023375">
                  <a:moveTo>
                    <a:pt x="0" y="237056"/>
                  </a:moveTo>
                  <a:cubicBezTo>
                    <a:pt x="0" y="106134"/>
                    <a:pt x="106134" y="0"/>
                    <a:pt x="237056" y="0"/>
                  </a:cubicBezTo>
                  <a:lnTo>
                    <a:pt x="2133505" y="0"/>
                  </a:lnTo>
                  <a:cubicBezTo>
                    <a:pt x="2264427" y="0"/>
                    <a:pt x="2370561" y="106134"/>
                    <a:pt x="2370561" y="237056"/>
                  </a:cubicBezTo>
                  <a:lnTo>
                    <a:pt x="2370561" y="3786319"/>
                  </a:lnTo>
                  <a:cubicBezTo>
                    <a:pt x="2370561" y="3917241"/>
                    <a:pt x="2264427" y="4023375"/>
                    <a:pt x="2133505" y="4023375"/>
                  </a:cubicBezTo>
                  <a:lnTo>
                    <a:pt x="237056" y="4023375"/>
                  </a:lnTo>
                  <a:cubicBezTo>
                    <a:pt x="106134" y="4023375"/>
                    <a:pt x="0" y="3917241"/>
                    <a:pt x="0" y="3786319"/>
                  </a:cubicBezTo>
                  <a:lnTo>
                    <a:pt x="0" y="23705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551" tIns="140551" rIns="140551" bIns="140551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solidFill>
                    <a:srgbClr val="003366"/>
                  </a:solidFill>
                  <a:latin typeface="Calibri" pitchFamily="34" charset="0"/>
                </a:rPr>
                <a:t>Person with a behavioral health issue presents to ED in crisis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b="0" kern="12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solidFill>
                    <a:srgbClr val="003366"/>
                  </a:solidFill>
                  <a:latin typeface="Calibri" pitchFamily="34" charset="0"/>
                </a:rPr>
                <a:t>Person is assessed by </a:t>
              </a:r>
              <a:r>
                <a:rPr lang="en-US" sz="1200" dirty="0">
                  <a:solidFill>
                    <a:srgbClr val="003366"/>
                  </a:solidFill>
                  <a:latin typeface="Calibri" pitchFamily="34" charset="0"/>
                </a:rPr>
                <a:t>ED staff to require</a:t>
              </a:r>
              <a:r>
                <a:rPr lang="en-US" sz="1200" b="0" kern="1200" dirty="0">
                  <a:solidFill>
                    <a:srgbClr val="003366"/>
                  </a:solidFill>
                  <a:latin typeface="Calibri" pitchFamily="34" charset="0"/>
                </a:rPr>
                <a:t> inpatient level of care</a:t>
              </a:r>
            </a:p>
            <a:p>
              <a:pPr marL="0" lvl="1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b="0" kern="12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solidFill>
                    <a:srgbClr val="003366"/>
                  </a:solidFill>
                  <a:latin typeface="Calibri" pitchFamily="34" charset="0"/>
                </a:rPr>
                <a:t>ED searches for a bed using Standardized Bed Search Protocol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b="0" kern="12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solidFill>
                    <a:srgbClr val="003366"/>
                  </a:solidFill>
                  <a:latin typeface="Calibri" pitchFamily="34" charset="0"/>
                </a:rPr>
                <a:t>At 24 hours, ED must notify the insurance Carrier that their member is in the ED and they are looking for an inpatient bed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b="0" kern="12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rgbClr val="003366"/>
                  </a:solidFill>
                  <a:latin typeface="Calibri" pitchFamily="34" charset="0"/>
                </a:rPr>
                <a:t>State Agency (DCF, DDS, DMH, DYS), if involved, is contacted as soon as possible</a:t>
              </a:r>
              <a:endParaRPr lang="en-US" sz="1200" b="0" kern="1200" dirty="0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352800" y="1175396"/>
              <a:ext cx="2486421" cy="1415404"/>
            </a:xfrm>
            <a:custGeom>
              <a:avLst/>
              <a:gdLst>
                <a:gd name="connsiteX0" fmla="*/ 0 w 1666229"/>
                <a:gd name="connsiteY0" fmla="*/ 54864 h 548640"/>
                <a:gd name="connsiteX1" fmla="*/ 54864 w 1666229"/>
                <a:gd name="connsiteY1" fmla="*/ 0 h 548640"/>
                <a:gd name="connsiteX2" fmla="*/ 1611365 w 1666229"/>
                <a:gd name="connsiteY2" fmla="*/ 0 h 548640"/>
                <a:gd name="connsiteX3" fmla="*/ 1666229 w 1666229"/>
                <a:gd name="connsiteY3" fmla="*/ 54864 h 548640"/>
                <a:gd name="connsiteX4" fmla="*/ 1666229 w 1666229"/>
                <a:gd name="connsiteY4" fmla="*/ 493776 h 548640"/>
                <a:gd name="connsiteX5" fmla="*/ 1611365 w 1666229"/>
                <a:gd name="connsiteY5" fmla="*/ 548640 h 548640"/>
                <a:gd name="connsiteX6" fmla="*/ 54864 w 1666229"/>
                <a:gd name="connsiteY6" fmla="*/ 548640 h 548640"/>
                <a:gd name="connsiteX7" fmla="*/ 0 w 1666229"/>
                <a:gd name="connsiteY7" fmla="*/ 493776 h 548640"/>
                <a:gd name="connsiteX8" fmla="*/ 0 w 1666229"/>
                <a:gd name="connsiteY8" fmla="*/ 54864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6229" h="548640">
                  <a:moveTo>
                    <a:pt x="0" y="54864"/>
                  </a:moveTo>
                  <a:cubicBezTo>
                    <a:pt x="0" y="24563"/>
                    <a:pt x="24563" y="0"/>
                    <a:pt x="54864" y="0"/>
                  </a:cubicBezTo>
                  <a:lnTo>
                    <a:pt x="1611365" y="0"/>
                  </a:lnTo>
                  <a:cubicBezTo>
                    <a:pt x="1641666" y="0"/>
                    <a:pt x="1666229" y="24563"/>
                    <a:pt x="1666229" y="54864"/>
                  </a:cubicBezTo>
                  <a:lnTo>
                    <a:pt x="1666229" y="493776"/>
                  </a:lnTo>
                  <a:cubicBezTo>
                    <a:pt x="1666229" y="524077"/>
                    <a:pt x="1641666" y="548640"/>
                    <a:pt x="1611365" y="548640"/>
                  </a:cubicBezTo>
                  <a:lnTo>
                    <a:pt x="54864" y="548640"/>
                  </a:lnTo>
                  <a:cubicBezTo>
                    <a:pt x="24563" y="548640"/>
                    <a:pt x="0" y="524077"/>
                    <a:pt x="0" y="493776"/>
                  </a:cubicBezTo>
                  <a:lnTo>
                    <a:pt x="0" y="5486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2098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Calibri" pitchFamily="34" charset="0"/>
                </a:rPr>
                <a:t>24-60 hours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52800" y="1524001"/>
              <a:ext cx="2486422" cy="4651368"/>
            </a:xfrm>
            <a:custGeom>
              <a:avLst/>
              <a:gdLst>
                <a:gd name="connsiteX0" fmla="*/ 0 w 2319258"/>
                <a:gd name="connsiteY0" fmla="*/ 231926 h 4023375"/>
                <a:gd name="connsiteX1" fmla="*/ 231926 w 2319258"/>
                <a:gd name="connsiteY1" fmla="*/ 0 h 4023375"/>
                <a:gd name="connsiteX2" fmla="*/ 2087332 w 2319258"/>
                <a:gd name="connsiteY2" fmla="*/ 0 h 4023375"/>
                <a:gd name="connsiteX3" fmla="*/ 2319258 w 2319258"/>
                <a:gd name="connsiteY3" fmla="*/ 231926 h 4023375"/>
                <a:gd name="connsiteX4" fmla="*/ 2319258 w 2319258"/>
                <a:gd name="connsiteY4" fmla="*/ 3791449 h 4023375"/>
                <a:gd name="connsiteX5" fmla="*/ 2087332 w 2319258"/>
                <a:gd name="connsiteY5" fmla="*/ 4023375 h 4023375"/>
                <a:gd name="connsiteX6" fmla="*/ 231926 w 2319258"/>
                <a:gd name="connsiteY6" fmla="*/ 4023375 h 4023375"/>
                <a:gd name="connsiteX7" fmla="*/ 0 w 2319258"/>
                <a:gd name="connsiteY7" fmla="*/ 3791449 h 4023375"/>
                <a:gd name="connsiteX8" fmla="*/ 0 w 2319258"/>
                <a:gd name="connsiteY8" fmla="*/ 231926 h 402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258" h="4023375">
                  <a:moveTo>
                    <a:pt x="0" y="231926"/>
                  </a:moveTo>
                  <a:cubicBezTo>
                    <a:pt x="0" y="103837"/>
                    <a:pt x="103837" y="0"/>
                    <a:pt x="231926" y="0"/>
                  </a:cubicBezTo>
                  <a:lnTo>
                    <a:pt x="2087332" y="0"/>
                  </a:lnTo>
                  <a:cubicBezTo>
                    <a:pt x="2215421" y="0"/>
                    <a:pt x="2319258" y="103837"/>
                    <a:pt x="2319258" y="231926"/>
                  </a:cubicBezTo>
                  <a:lnTo>
                    <a:pt x="2319258" y="3791449"/>
                  </a:lnTo>
                  <a:cubicBezTo>
                    <a:pt x="2319258" y="3919538"/>
                    <a:pt x="2215421" y="4023375"/>
                    <a:pt x="2087332" y="4023375"/>
                  </a:cubicBezTo>
                  <a:lnTo>
                    <a:pt x="231926" y="4023375"/>
                  </a:lnTo>
                  <a:cubicBezTo>
                    <a:pt x="103837" y="4023375"/>
                    <a:pt x="0" y="3919538"/>
                    <a:pt x="0" y="3791449"/>
                  </a:cubicBezTo>
                  <a:lnTo>
                    <a:pt x="0" y="23192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049" tIns="139049" rIns="139049" bIns="139049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b="0" kern="1200" dirty="0">
                  <a:solidFill>
                    <a:srgbClr val="003366"/>
                  </a:solidFill>
                  <a:latin typeface="Calibri" pitchFamily="34" charset="0"/>
                </a:rPr>
                <a:t>By </a:t>
              </a:r>
              <a:r>
                <a:rPr lang="en-US" sz="1100" dirty="0">
                  <a:solidFill>
                    <a:srgbClr val="003366"/>
                  </a:solidFill>
                  <a:latin typeface="Calibri" pitchFamily="34" charset="0"/>
                </a:rPr>
                <a:t>24</a:t>
              </a:r>
              <a:r>
                <a:rPr lang="en-US" sz="1100" b="0" kern="1200" dirty="0">
                  <a:solidFill>
                    <a:srgbClr val="003366"/>
                  </a:solidFill>
                  <a:latin typeface="Calibri" pitchFamily="34" charset="0"/>
                </a:rPr>
                <a:t> hours, ED submits a formal Request for Assistance to Carrier</a:t>
              </a:r>
              <a:endParaRPr lang="en-US" sz="1100" kern="12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00" u="sng" kern="12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u="sng" kern="1200" dirty="0">
                  <a:solidFill>
                    <a:srgbClr val="003366"/>
                  </a:solidFill>
                  <a:latin typeface="Calibri" pitchFamily="34" charset="0"/>
                </a:rPr>
                <a:t>If the carrier is MassHealth or an in-state commercial carrier:</a:t>
              </a:r>
            </a:p>
            <a:p>
              <a:pPr marL="11430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u="none" kern="1200" dirty="0">
                  <a:solidFill>
                    <a:srgbClr val="003366"/>
                  </a:solidFill>
                  <a:latin typeface="Calibri" pitchFamily="34" charset="0"/>
                </a:rPr>
                <a:t>The Carrier receives the Request for Assistance and responds within 2 hours during business hours and by the next morning if outside business hours </a:t>
              </a:r>
            </a:p>
            <a:p>
              <a:pPr marL="11430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u="none" kern="1200" dirty="0">
                  <a:solidFill>
                    <a:srgbClr val="003366"/>
                  </a:solidFill>
                  <a:latin typeface="Calibri" pitchFamily="34" charset="0"/>
                </a:rPr>
                <a:t>The Carrier outreaches to hospital leadership to secure placement</a:t>
              </a:r>
            </a:p>
            <a:p>
              <a:pPr marL="11430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u="none" kern="1200" dirty="0">
                  <a:solidFill>
                    <a:srgbClr val="003366"/>
                  </a:solidFill>
                  <a:latin typeface="Calibri" pitchFamily="34" charset="0"/>
                </a:rPr>
                <a:t>At </a:t>
              </a:r>
              <a:r>
                <a:rPr lang="en-US" sz="1100" dirty="0">
                  <a:solidFill>
                    <a:srgbClr val="003366"/>
                  </a:solidFill>
                  <a:latin typeface="Calibri" pitchFamily="34" charset="0"/>
                </a:rPr>
                <a:t>60</a:t>
              </a:r>
              <a:r>
                <a:rPr lang="en-US" sz="1100" u="none" kern="1200" dirty="0">
                  <a:solidFill>
                    <a:srgbClr val="003366"/>
                  </a:solidFill>
                  <a:latin typeface="Calibri" pitchFamily="34" charset="0"/>
                </a:rPr>
                <a:t> hours, the </a:t>
              </a:r>
              <a:r>
                <a:rPr lang="en-US" sz="1100" dirty="0">
                  <a:solidFill>
                    <a:srgbClr val="003366"/>
                  </a:solidFill>
                  <a:latin typeface="Calibri" pitchFamily="34" charset="0"/>
                </a:rPr>
                <a:t>C</a:t>
              </a:r>
              <a:r>
                <a:rPr lang="en-US" sz="1100" u="none" kern="1200" dirty="0">
                  <a:solidFill>
                    <a:srgbClr val="003366"/>
                  </a:solidFill>
                  <a:latin typeface="Calibri" pitchFamily="34" charset="0"/>
                </a:rPr>
                <a:t>arrier contacts DMH if </a:t>
              </a:r>
              <a:r>
                <a:rPr lang="en-US" sz="1100" dirty="0">
                  <a:solidFill>
                    <a:srgbClr val="003366"/>
                  </a:solidFill>
                  <a:latin typeface="Calibri" pitchFamily="34" charset="0"/>
                </a:rPr>
                <a:t>inpatient</a:t>
              </a:r>
              <a:r>
                <a:rPr lang="en-US" sz="1100" u="none" kern="1200" dirty="0">
                  <a:solidFill>
                    <a:srgbClr val="003366"/>
                  </a:solidFill>
                  <a:latin typeface="Calibri" pitchFamily="34" charset="0"/>
                </a:rPr>
                <a:t> placement has not been secured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00" kern="12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u="sng" kern="1200" dirty="0">
                  <a:solidFill>
                    <a:srgbClr val="003366"/>
                  </a:solidFill>
                  <a:latin typeface="Calibri" pitchFamily="34" charset="0"/>
                </a:rPr>
                <a:t>If the carrier is ERISA, out of state, or </a:t>
              </a:r>
              <a:r>
                <a:rPr lang="en-US" sz="1100" u="sng" dirty="0">
                  <a:solidFill>
                    <a:srgbClr val="003366"/>
                  </a:solidFill>
                  <a:latin typeface="Calibri" pitchFamily="34" charset="0"/>
                </a:rPr>
                <a:t>Unmanaged </a:t>
              </a:r>
              <a:r>
                <a:rPr lang="en-US" sz="1100" u="sng" kern="1200" dirty="0">
                  <a:solidFill>
                    <a:srgbClr val="003366"/>
                  </a:solidFill>
                  <a:latin typeface="Calibri" pitchFamily="34" charset="0"/>
                </a:rPr>
                <a:t>Medicare:</a:t>
              </a:r>
            </a:p>
            <a:p>
              <a:pPr marL="11430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solidFill>
                    <a:srgbClr val="003366"/>
                  </a:solidFill>
                  <a:latin typeface="Calibri" pitchFamily="34" charset="0"/>
                </a:rPr>
                <a:t>The ED reaches out to the Carrier as above</a:t>
              </a:r>
            </a:p>
            <a:p>
              <a:pPr marL="11430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solidFill>
                    <a:srgbClr val="003366"/>
                  </a:solidFill>
                  <a:latin typeface="Calibri" pitchFamily="34" charset="0"/>
                </a:rPr>
                <a:t>If they can not engage the Carrier, the ED continues to pursue an inpatient psychiatric bed for the person using their </a:t>
              </a:r>
              <a:r>
                <a:rPr lang="en-US" sz="1100" i="1" kern="1200" dirty="0">
                  <a:solidFill>
                    <a:srgbClr val="003366"/>
                  </a:solidFill>
                  <a:latin typeface="Calibri" pitchFamily="34" charset="0"/>
                </a:rPr>
                <a:t>Internal Escalation Protocol</a:t>
              </a:r>
            </a:p>
            <a:p>
              <a:pPr marL="11430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solidFill>
                    <a:srgbClr val="003366"/>
                  </a:solidFill>
                  <a:latin typeface="Calibri" pitchFamily="34" charset="0"/>
                </a:rPr>
                <a:t>At 60 hours, the ED contacts DMH for assistance in procuring an inpatient bed</a:t>
              </a:r>
            </a:p>
            <a:p>
              <a:pPr marL="114300" lvl="2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1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2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u="sng" kern="1200" dirty="0">
                  <a:solidFill>
                    <a:srgbClr val="003366"/>
                  </a:solidFill>
                  <a:latin typeface="Calibri" pitchFamily="34" charset="0"/>
                </a:rPr>
                <a:t>If Youth under 18, escalation to DMH for help occurs at 48 hours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18832" y="1164831"/>
              <a:ext cx="2344168" cy="1401780"/>
            </a:xfrm>
            <a:custGeom>
              <a:avLst/>
              <a:gdLst>
                <a:gd name="connsiteX0" fmla="*/ 0 w 1666229"/>
                <a:gd name="connsiteY0" fmla="*/ 54864 h 548640"/>
                <a:gd name="connsiteX1" fmla="*/ 54864 w 1666229"/>
                <a:gd name="connsiteY1" fmla="*/ 0 h 548640"/>
                <a:gd name="connsiteX2" fmla="*/ 1611365 w 1666229"/>
                <a:gd name="connsiteY2" fmla="*/ 0 h 548640"/>
                <a:gd name="connsiteX3" fmla="*/ 1666229 w 1666229"/>
                <a:gd name="connsiteY3" fmla="*/ 54864 h 548640"/>
                <a:gd name="connsiteX4" fmla="*/ 1666229 w 1666229"/>
                <a:gd name="connsiteY4" fmla="*/ 493776 h 548640"/>
                <a:gd name="connsiteX5" fmla="*/ 1611365 w 1666229"/>
                <a:gd name="connsiteY5" fmla="*/ 548640 h 548640"/>
                <a:gd name="connsiteX6" fmla="*/ 54864 w 1666229"/>
                <a:gd name="connsiteY6" fmla="*/ 548640 h 548640"/>
                <a:gd name="connsiteX7" fmla="*/ 0 w 1666229"/>
                <a:gd name="connsiteY7" fmla="*/ 493776 h 548640"/>
                <a:gd name="connsiteX8" fmla="*/ 0 w 1666229"/>
                <a:gd name="connsiteY8" fmla="*/ 54864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6229" h="548640">
                  <a:moveTo>
                    <a:pt x="0" y="54864"/>
                  </a:moveTo>
                  <a:cubicBezTo>
                    <a:pt x="0" y="24563"/>
                    <a:pt x="24563" y="0"/>
                    <a:pt x="54864" y="0"/>
                  </a:cubicBezTo>
                  <a:lnTo>
                    <a:pt x="1611365" y="0"/>
                  </a:lnTo>
                  <a:cubicBezTo>
                    <a:pt x="1641666" y="0"/>
                    <a:pt x="1666229" y="24563"/>
                    <a:pt x="1666229" y="54864"/>
                  </a:cubicBezTo>
                  <a:lnTo>
                    <a:pt x="1666229" y="493776"/>
                  </a:lnTo>
                  <a:cubicBezTo>
                    <a:pt x="1666229" y="524077"/>
                    <a:pt x="1641666" y="548640"/>
                    <a:pt x="1611365" y="548640"/>
                  </a:cubicBezTo>
                  <a:lnTo>
                    <a:pt x="54864" y="548640"/>
                  </a:lnTo>
                  <a:cubicBezTo>
                    <a:pt x="24563" y="548640"/>
                    <a:pt x="0" y="524077"/>
                    <a:pt x="0" y="493776"/>
                  </a:cubicBezTo>
                  <a:lnTo>
                    <a:pt x="0" y="5486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2098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rgbClr val="003366"/>
                  </a:solidFill>
                  <a:latin typeface="Calibri" pitchFamily="34" charset="0"/>
                </a:rPr>
                <a:t>At 60 hours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418832" y="1524000"/>
              <a:ext cx="2318958" cy="4648201"/>
            </a:xfrm>
            <a:custGeom>
              <a:avLst/>
              <a:gdLst>
                <a:gd name="connsiteX0" fmla="*/ 0 w 2318958"/>
                <a:gd name="connsiteY0" fmla="*/ 231896 h 4023375"/>
                <a:gd name="connsiteX1" fmla="*/ 231896 w 2318958"/>
                <a:gd name="connsiteY1" fmla="*/ 0 h 4023375"/>
                <a:gd name="connsiteX2" fmla="*/ 2087062 w 2318958"/>
                <a:gd name="connsiteY2" fmla="*/ 0 h 4023375"/>
                <a:gd name="connsiteX3" fmla="*/ 2318958 w 2318958"/>
                <a:gd name="connsiteY3" fmla="*/ 231896 h 4023375"/>
                <a:gd name="connsiteX4" fmla="*/ 2318958 w 2318958"/>
                <a:gd name="connsiteY4" fmla="*/ 3791479 h 4023375"/>
                <a:gd name="connsiteX5" fmla="*/ 2087062 w 2318958"/>
                <a:gd name="connsiteY5" fmla="*/ 4023375 h 4023375"/>
                <a:gd name="connsiteX6" fmla="*/ 231896 w 2318958"/>
                <a:gd name="connsiteY6" fmla="*/ 4023375 h 4023375"/>
                <a:gd name="connsiteX7" fmla="*/ 0 w 2318958"/>
                <a:gd name="connsiteY7" fmla="*/ 3791479 h 4023375"/>
                <a:gd name="connsiteX8" fmla="*/ 0 w 2318958"/>
                <a:gd name="connsiteY8" fmla="*/ 231896 h 402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958" h="4023375">
                  <a:moveTo>
                    <a:pt x="0" y="231896"/>
                  </a:moveTo>
                  <a:cubicBezTo>
                    <a:pt x="0" y="103823"/>
                    <a:pt x="103823" y="0"/>
                    <a:pt x="231896" y="0"/>
                  </a:cubicBezTo>
                  <a:lnTo>
                    <a:pt x="2087062" y="0"/>
                  </a:lnTo>
                  <a:cubicBezTo>
                    <a:pt x="2215135" y="0"/>
                    <a:pt x="2318958" y="103823"/>
                    <a:pt x="2318958" y="231896"/>
                  </a:cubicBezTo>
                  <a:lnTo>
                    <a:pt x="2318958" y="3791479"/>
                  </a:lnTo>
                  <a:cubicBezTo>
                    <a:pt x="2318958" y="3919552"/>
                    <a:pt x="2215135" y="4023375"/>
                    <a:pt x="2087062" y="4023375"/>
                  </a:cubicBezTo>
                  <a:lnTo>
                    <a:pt x="231896" y="4023375"/>
                  </a:lnTo>
                  <a:cubicBezTo>
                    <a:pt x="103823" y="4023375"/>
                    <a:pt x="0" y="3919552"/>
                    <a:pt x="0" y="3791479"/>
                  </a:cubicBezTo>
                  <a:lnTo>
                    <a:pt x="0" y="23189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040" tIns="139040" rIns="139040" bIns="13904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solidFill>
                    <a:srgbClr val="003366"/>
                  </a:solidFill>
                  <a:latin typeface="Calibri" pitchFamily="34" charset="0"/>
                </a:rPr>
                <a:t>Carrier and/or ED </a:t>
              </a:r>
              <a:r>
                <a:rPr lang="en-US" sz="1100" dirty="0">
                  <a:solidFill>
                    <a:srgbClr val="003366"/>
                  </a:solidFill>
                  <a:latin typeface="Calibri" pitchFamily="34" charset="0"/>
                </a:rPr>
                <a:t>contacts DMH by submitting an online referral request through a secure portal using REDCAP on DMH EPIA webpage</a:t>
              </a:r>
            </a:p>
            <a:p>
              <a:pPr marL="0" lvl="1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00" kern="12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dirty="0">
                  <a:solidFill>
                    <a:srgbClr val="003366"/>
                  </a:solidFill>
                  <a:latin typeface="Calibri" pitchFamily="34" charset="0"/>
                </a:rPr>
                <a:t>DMH works with EDs and insurance Carriers to secure a bed for the individual. Real time and ongoing updated communication is required (see Standardized Bed Search Protocol) 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dirty="0">
                  <a:solidFill>
                    <a:srgbClr val="003366"/>
                  </a:solidFill>
                  <a:latin typeface="Calibri" pitchFamily="34" charset="0"/>
                </a:rPr>
                <a:t>Should the barrier to admission be clinical, DMH initiates a “doc to doc to doc” conversation 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solidFill>
                    <a:srgbClr val="003366"/>
                  </a:solidFill>
                  <a:latin typeface="Calibri" pitchFamily="34" charset="0"/>
                </a:rPr>
                <a:t>If the issue appears to be payment, DMH contacts MassHealth or DOI, as appropriate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00" kern="12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dirty="0">
                  <a:solidFill>
                    <a:srgbClr val="003366"/>
                  </a:solidFill>
                  <a:latin typeface="Calibri" pitchFamily="34" charset="0"/>
                </a:rPr>
                <a:t>DMH will engage other EOHHS agencies, as appropriate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00" dirty="0">
                <a:solidFill>
                  <a:srgbClr val="003366"/>
                </a:solidFill>
                <a:latin typeface="Calibri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solidFill>
                    <a:srgbClr val="003366"/>
                  </a:solidFill>
                  <a:latin typeface="Calibri" pitchFamily="34" charset="0"/>
                </a:rPr>
                <a:t>Data will be collected for use in regulatory compliance and policy development</a:t>
              </a:r>
              <a:endParaRPr lang="en-US" sz="1100" kern="12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21582938">
              <a:off x="5792224" y="1466506"/>
              <a:ext cx="706115" cy="414842"/>
            </a:xfrm>
            <a:custGeom>
              <a:avLst/>
              <a:gdLst>
                <a:gd name="connsiteX0" fmla="*/ 0 w 706115"/>
                <a:gd name="connsiteY0" fmla="*/ 82968 h 414842"/>
                <a:gd name="connsiteX1" fmla="*/ 498694 w 706115"/>
                <a:gd name="connsiteY1" fmla="*/ 82968 h 414842"/>
                <a:gd name="connsiteX2" fmla="*/ 498694 w 706115"/>
                <a:gd name="connsiteY2" fmla="*/ 0 h 414842"/>
                <a:gd name="connsiteX3" fmla="*/ 706115 w 706115"/>
                <a:gd name="connsiteY3" fmla="*/ 207421 h 414842"/>
                <a:gd name="connsiteX4" fmla="*/ 498694 w 706115"/>
                <a:gd name="connsiteY4" fmla="*/ 414842 h 414842"/>
                <a:gd name="connsiteX5" fmla="*/ 498694 w 706115"/>
                <a:gd name="connsiteY5" fmla="*/ 331874 h 414842"/>
                <a:gd name="connsiteX6" fmla="*/ 0 w 706115"/>
                <a:gd name="connsiteY6" fmla="*/ 331874 h 414842"/>
                <a:gd name="connsiteX7" fmla="*/ 0 w 706115"/>
                <a:gd name="connsiteY7" fmla="*/ 82968 h 41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6115" h="414842">
                  <a:moveTo>
                    <a:pt x="0" y="82968"/>
                  </a:moveTo>
                  <a:lnTo>
                    <a:pt x="498694" y="82968"/>
                  </a:lnTo>
                  <a:lnTo>
                    <a:pt x="498694" y="0"/>
                  </a:lnTo>
                  <a:lnTo>
                    <a:pt x="706115" y="207421"/>
                  </a:lnTo>
                  <a:lnTo>
                    <a:pt x="498694" y="414842"/>
                  </a:lnTo>
                  <a:lnTo>
                    <a:pt x="498694" y="331874"/>
                  </a:lnTo>
                  <a:lnTo>
                    <a:pt x="0" y="331874"/>
                  </a:lnTo>
                  <a:lnTo>
                    <a:pt x="0" y="8296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968" rIns="124452" bIns="82967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95600" y="1524000"/>
              <a:ext cx="533400" cy="348448"/>
            </a:xfrm>
            <a:custGeom>
              <a:avLst/>
              <a:gdLst>
                <a:gd name="connsiteX0" fmla="*/ 0 w 722147"/>
                <a:gd name="connsiteY0" fmla="*/ 82968 h 414842"/>
                <a:gd name="connsiteX1" fmla="*/ 514726 w 722147"/>
                <a:gd name="connsiteY1" fmla="*/ 82968 h 414842"/>
                <a:gd name="connsiteX2" fmla="*/ 514726 w 722147"/>
                <a:gd name="connsiteY2" fmla="*/ 0 h 414842"/>
                <a:gd name="connsiteX3" fmla="*/ 722147 w 722147"/>
                <a:gd name="connsiteY3" fmla="*/ 207421 h 414842"/>
                <a:gd name="connsiteX4" fmla="*/ 514726 w 722147"/>
                <a:gd name="connsiteY4" fmla="*/ 414842 h 414842"/>
                <a:gd name="connsiteX5" fmla="*/ 514726 w 722147"/>
                <a:gd name="connsiteY5" fmla="*/ 331874 h 414842"/>
                <a:gd name="connsiteX6" fmla="*/ 0 w 722147"/>
                <a:gd name="connsiteY6" fmla="*/ 331874 h 414842"/>
                <a:gd name="connsiteX7" fmla="*/ 0 w 722147"/>
                <a:gd name="connsiteY7" fmla="*/ 82968 h 41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147" h="414842">
                  <a:moveTo>
                    <a:pt x="0" y="82968"/>
                  </a:moveTo>
                  <a:lnTo>
                    <a:pt x="514726" y="82968"/>
                  </a:lnTo>
                  <a:lnTo>
                    <a:pt x="514726" y="0"/>
                  </a:lnTo>
                  <a:lnTo>
                    <a:pt x="722147" y="207421"/>
                  </a:lnTo>
                  <a:lnTo>
                    <a:pt x="514726" y="414842"/>
                  </a:lnTo>
                  <a:lnTo>
                    <a:pt x="514726" y="331874"/>
                  </a:lnTo>
                  <a:lnTo>
                    <a:pt x="0" y="331874"/>
                  </a:lnTo>
                  <a:lnTo>
                    <a:pt x="0" y="82968"/>
                  </a:lnTo>
                  <a:close/>
                </a:path>
              </a:pathLst>
            </a:custGeom>
            <a:solidFill>
              <a:srgbClr val="00B050">
                <a:alpha val="88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968" rIns="124453" bIns="829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7185126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5353-DCD5-4AF1-A61B-53AD4193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EPIA Expectations of ED Evaluation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5C02-EE4A-4698-B53A-6ED0DC47D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600" y="1338262"/>
            <a:ext cx="8077200" cy="5410200"/>
          </a:xfrm>
        </p:spPr>
        <p:txBody>
          <a:bodyPr/>
          <a:lstStyle/>
          <a:p>
            <a:r>
              <a:rPr lang="en-US" sz="2000" dirty="0"/>
              <a:t>Establish whether inpatient level of care is needed or not</a:t>
            </a:r>
          </a:p>
          <a:p>
            <a:r>
              <a:rPr lang="en-US" sz="2000" i="1" u="sng" dirty="0"/>
              <a:t>Notify Insurance Carrier </a:t>
            </a:r>
            <a:r>
              <a:rPr lang="en-US" sz="2000" dirty="0"/>
              <a:t>as soon as level of care is decided</a:t>
            </a:r>
          </a:p>
          <a:p>
            <a:r>
              <a:rPr lang="en-US" sz="2000" dirty="0"/>
              <a:t>Identify a </a:t>
            </a:r>
            <a:r>
              <a:rPr lang="en-US" sz="2000" i="1" u="sng" dirty="0"/>
              <a:t>point person for rapid communication </a:t>
            </a:r>
            <a:r>
              <a:rPr lang="en-US" sz="2000" dirty="0"/>
              <a:t>with inpatient units, insurers, State Agencies &amp; EPIA team</a:t>
            </a:r>
          </a:p>
          <a:p>
            <a:r>
              <a:rPr lang="en-US" sz="2000" dirty="0"/>
              <a:t>Help patients without insurance get on MassHealth</a:t>
            </a:r>
          </a:p>
          <a:p>
            <a:r>
              <a:rPr lang="en-US" sz="2000" dirty="0"/>
              <a:t>Identify barriers to admission through ongoing evaluation, consultation with State Agencies involved, and feedback from inpatient providers, insurers and EPIA</a:t>
            </a:r>
          </a:p>
          <a:p>
            <a:r>
              <a:rPr lang="en-US" sz="2000" dirty="0"/>
              <a:t>Have an </a:t>
            </a:r>
            <a:r>
              <a:rPr lang="en-US" sz="2000" u="sng" dirty="0"/>
              <a:t>Internal Escalation Protocol </a:t>
            </a:r>
            <a:r>
              <a:rPr lang="en-US" sz="2000" dirty="0"/>
              <a:t>to engage senior level clinical and administrative leaders in breaking down barriers and communicating with inpatient unit leadership</a:t>
            </a:r>
          </a:p>
          <a:p>
            <a:r>
              <a:rPr lang="en-US" sz="2000" dirty="0"/>
              <a:t>Those uninsured need both the Internal Escalation Protocol and referral  to DMH at the 60-hour point by the ED Evaluation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397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B8A4-4BB5-444B-9D6B-95717538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EPIA Expectations of Insurance Carriers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0DBD0-3157-48F6-9BFE-154F10DA0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077200" cy="4461641"/>
          </a:xfrm>
        </p:spPr>
        <p:txBody>
          <a:bodyPr/>
          <a:lstStyle/>
          <a:p>
            <a:r>
              <a:rPr lang="en-US" dirty="0"/>
              <a:t>Identify a Behavioral Health Boarding team to work with EDs, their inpatient network providers, and EPIA</a:t>
            </a:r>
          </a:p>
          <a:p>
            <a:r>
              <a:rPr lang="en-US" dirty="0"/>
              <a:t>Advocate with senior level clinical and administrative leadership of specific inpatient facilities for their constituents in need of inpatient admission </a:t>
            </a:r>
          </a:p>
          <a:p>
            <a:r>
              <a:rPr lang="en-US" dirty="0"/>
              <a:t>Ready provision of payment for extra services to allow for admission (e.g., authorize payment for 1:1, single room, complexity, medical supports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Regular clinical updates to inform about barriers and ways to mitigate these barriers until admission is secured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433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DCBC-564A-4172-91D1-661D5023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EPIA Expectations of Inpatient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298E-BEBA-48FB-9CA0-B926D5E6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5062538"/>
          </a:xfrm>
        </p:spPr>
        <p:txBody>
          <a:bodyPr/>
          <a:lstStyle/>
          <a:p>
            <a:r>
              <a:rPr lang="en-US" sz="2000" dirty="0"/>
              <a:t>Identify a point person readily available to communicate with ED Evaluation Teams, Insurance Carriers and EPIA concerning admission requests</a:t>
            </a:r>
          </a:p>
          <a:p>
            <a:r>
              <a:rPr lang="en-US" sz="2000" dirty="0"/>
              <a:t>Denials of an admission when there is a bed available requires medical director review and log of decision to deny for DMH review</a:t>
            </a:r>
          </a:p>
          <a:p>
            <a:r>
              <a:rPr lang="en-US" sz="2000" dirty="0"/>
              <a:t>Adhere to the Bed Search Protocol established by EPIA</a:t>
            </a:r>
          </a:p>
          <a:p>
            <a:pPr lvl="1"/>
            <a:r>
              <a:rPr lang="en-US" sz="2000" dirty="0"/>
              <a:t>Decision about an admission request within 1-2 hours</a:t>
            </a:r>
          </a:p>
          <a:p>
            <a:pPr lvl="1"/>
            <a:r>
              <a:rPr lang="en-US" sz="2000" dirty="0"/>
              <a:t>Denials are reviewed by Medical Director in real time</a:t>
            </a:r>
          </a:p>
          <a:p>
            <a:pPr lvl="1"/>
            <a:r>
              <a:rPr lang="en-US" sz="2000" dirty="0"/>
              <a:t>Work to admit long waiting patients against next discharge</a:t>
            </a:r>
          </a:p>
          <a:p>
            <a:r>
              <a:rPr lang="en-US" sz="2000" dirty="0"/>
              <a:t>Prioritize and plan for regular admission of long waiting (14+ days) ED boarders from the EPIA daily lists</a:t>
            </a:r>
          </a:p>
          <a:p>
            <a:r>
              <a:rPr lang="en-US" sz="2000" dirty="0"/>
              <a:t>Use of electronic communication of clinical information in a timely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758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4FCA-1007-41CF-A338-E059601C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EPIA Expectations of State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92971-052B-469C-A278-7FCCC7C10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305800" cy="4461641"/>
          </a:xfrm>
        </p:spPr>
        <p:txBody>
          <a:bodyPr/>
          <a:lstStyle/>
          <a:p>
            <a:r>
              <a:rPr lang="en-US" dirty="0"/>
              <a:t>Once patient is identified as having a State Agency involved, develop channel of communication with ED, Insurance Carriers and EPIA</a:t>
            </a:r>
          </a:p>
          <a:p>
            <a:r>
              <a:rPr lang="en-US" dirty="0"/>
              <a:t>Provide clinical information that will facilitate evaluation and level of care determination</a:t>
            </a:r>
          </a:p>
          <a:p>
            <a:r>
              <a:rPr lang="en-US" dirty="0"/>
              <a:t>Engage in discussions to provide care in a non-inpatient setting</a:t>
            </a:r>
          </a:p>
          <a:p>
            <a:r>
              <a:rPr lang="en-US" dirty="0"/>
              <a:t>Ongoing engagement for disposition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754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blank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indent="0">
          <a:buFont typeface="Wingdings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ue Presentation Template - MA HHS - small logos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002D8A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indent="0">
          <a:buFont typeface="Wingdings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indent="0">
          <a:buFont typeface="Wingdings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indent="0">
          <a:buFont typeface="Wingdings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indent="0">
          <a:buFont typeface="Wingdings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45720" tIns="45720" rIns="4572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indent="0">
          <a:buFont typeface="Wingdings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9705</TotalTime>
  <Words>968</Words>
  <Application>Microsoft Office PowerPoint</Application>
  <PresentationFormat>On-screen Show (4:3)</PresentationFormat>
  <Paragraphs>104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Arial</vt:lpstr>
      <vt:lpstr>Book Antiqua</vt:lpstr>
      <vt:lpstr>Calibri</vt:lpstr>
      <vt:lpstr>Constantia</vt:lpstr>
      <vt:lpstr>Garamond</vt:lpstr>
      <vt:lpstr>Symbol</vt:lpstr>
      <vt:lpstr>Wingdings</vt:lpstr>
      <vt:lpstr>Wingdings 2</vt:lpstr>
      <vt:lpstr>1_Blue Presentation Template - MA HHS - small logos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6_Blue Presentation Template - MA HHS - small logos</vt:lpstr>
      <vt:lpstr>Flow</vt:lpstr>
      <vt:lpstr>5_Office Theme</vt:lpstr>
      <vt:lpstr>6_Office Theme</vt:lpstr>
      <vt:lpstr>blank</vt:lpstr>
      <vt:lpstr>1_blank</vt:lpstr>
      <vt:lpstr>7_Blue Presentation Template - MA HHS - small logos</vt:lpstr>
      <vt:lpstr>think-cell Slide</vt:lpstr>
      <vt:lpstr>PowerPoint Presentation</vt:lpstr>
      <vt:lpstr>EPIA Background</vt:lpstr>
      <vt:lpstr>Expedited Psychiatric Inpatient Admission (EPIA) Policy</vt:lpstr>
      <vt:lpstr>EPIA Development</vt:lpstr>
      <vt:lpstr>EPIA Process Overview</vt:lpstr>
      <vt:lpstr>EPIA Expectations of ED Evaluation Teams</vt:lpstr>
      <vt:lpstr>EPIA Expectations of Insurance Carriers</vt:lpstr>
      <vt:lpstr>EPIA Expectations of Inpatient Units</vt:lpstr>
      <vt:lpstr>EPIA Expectations of State Agencies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Advani, Ramesh (ANF)</dc:creator>
  <cp:lastModifiedBy>Sanders, Kathy (DMH)</cp:lastModifiedBy>
  <cp:revision>2048</cp:revision>
  <cp:lastPrinted>2020-07-13T22:06:48Z</cp:lastPrinted>
  <dcterms:created xsi:type="dcterms:W3CDTF">1900-01-01T00:00:00Z</dcterms:created>
  <dcterms:modified xsi:type="dcterms:W3CDTF">2023-01-30T15:00:03Z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1033-8.0.1</vt:lpwstr>
  </property>
</Properties>
</file>